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437" r:id="rId3"/>
    <p:sldId id="452" r:id="rId4"/>
    <p:sldId id="453" r:id="rId5"/>
    <p:sldId id="454" r:id="rId6"/>
    <p:sldId id="455" r:id="rId7"/>
    <p:sldId id="456" r:id="rId8"/>
    <p:sldId id="457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E1B10B-2A76-4F2E-A58F-2798BD9F8142}">
          <p14:sldIdLst>
            <p14:sldId id="256"/>
            <p14:sldId id="437"/>
            <p14:sldId id="452"/>
            <p14:sldId id="453"/>
            <p14:sldId id="454"/>
            <p14:sldId id="455"/>
            <p14:sldId id="456"/>
            <p14:sldId id="457"/>
          </p14:sldIdLst>
        </p14:section>
        <p14:section name="Untitled Section" id="{034719E0-9609-4B12-8514-095441BDE95D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67318" autoAdjust="0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16B5C-3393-49F2-A4E4-5BCDB1D1665D}" type="datetimeFigureOut">
              <a:rPr lang="en-US" smtClean="0"/>
              <a:t>26-Nov-23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685C1-2FA6-4576-86BB-7D54E372D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9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685C1-2FA6-4576-86BB-7D54E372D0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5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246B-8D68-4203-9564-CACB3B86F80F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79F9-5EEE-4B58-B566-DF0E9F5BBF08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EB6C-3F42-4923-8DBE-46FCDB15FDD0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E39C-9FDF-48B0-A839-CEA2A9916E70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8255-1086-42E1-B8C2-E12713EB435A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2EB7-FADA-460E-A7E7-D086FAFBC63B}" type="datetime1">
              <a:rPr lang="en-US" smtClean="0"/>
              <a:t>26-Nov-23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8D85-32B6-41AC-B4D8-74243A640E3D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91E4-5C8A-4254-BDFB-E08904317180}" type="datetime1">
              <a:rPr lang="en-US" smtClean="0"/>
              <a:t>26-Nov-23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4F03D-5B5C-4B35-9FA6-018A959079B3}" type="datetime1">
              <a:rPr lang="en-US" smtClean="0"/>
              <a:t>26-Nov-23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446C-78A1-4EB2-8D88-CDA95B91E019}" type="datetime1">
              <a:rPr lang="en-US" smtClean="0"/>
              <a:t>26-Nov-23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3D0C-B8DE-4D73-BE3C-95E3A4A17A8F}" type="datetime1">
              <a:rPr lang="en-US" smtClean="0"/>
              <a:t>26-Nov-23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B9B75-D8FD-4ACD-B0DD-9FE4A3F878D0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e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e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e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e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5714999"/>
          </a:xfrm>
        </p:spPr>
        <p:txBody>
          <a:bodyPr/>
          <a:lstStyle/>
          <a:p>
            <a:r>
              <a:rPr lang="en-US" b="1" dirty="0" smtClean="0"/>
              <a:t>DR SNSRCAS, CBE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/>
              <a:t>Human Centered Design Thinking </a:t>
            </a:r>
            <a:r>
              <a:rPr lang="en-US" b="1" dirty="0" smtClean="0"/>
              <a:t>Fundamentals</a:t>
            </a:r>
            <a:br>
              <a:rPr lang="en-US" b="1" dirty="0" smtClean="0"/>
            </a:br>
            <a:r>
              <a:rPr lang="en-US" b="1" dirty="0" smtClean="0"/>
              <a:t>21PCA204</a:t>
            </a:r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I MCA  ODD SEM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UNIT III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dirty="0"/>
              <a:t>Design Specifications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3" name="Google Shape;1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31118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Dr.SNS Rajalakshmi College of Arts and Scienc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653" y="30404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00B3-77C8-4ADC-8A81-51596630359A}" type="datetime1">
              <a:rPr lang="en-US" smtClean="0"/>
              <a:t>26-Nov-23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507">
        <p:split orient="vert"/>
      </p:transition>
    </mc:Choice>
    <mc:Fallback xmlns="">
      <p:transition spd="slow" advTm="1850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dirty="0"/>
              <a:t>Design Specifications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While prototypes show interaction and aesthetics, design specifications describe the</a:t>
            </a:r>
          </a:p>
          <a:p>
            <a:r>
              <a:rPr lang="en-US" dirty="0"/>
              <a:t>processes and artistic assets needed to make all that work.</a:t>
            </a:r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0730" y="2023030"/>
            <a:ext cx="5106335" cy="25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92078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dirty="0"/>
              <a:t>Design Specifications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Design specifications consist mostly of user flow &amp; task flow diagrams which outline</a:t>
            </a:r>
          </a:p>
          <a:p>
            <a:r>
              <a:rPr lang="en-US" dirty="0"/>
              <a:t>the functionality and asset &amp; style requirements which explain the creative and</a:t>
            </a:r>
          </a:p>
          <a:p>
            <a:r>
              <a:rPr lang="en-US" dirty="0"/>
              <a:t>technical details of the visual identity</a:t>
            </a:r>
            <a:r>
              <a:rPr lang="en-US" dirty="0" smtClean="0"/>
              <a:t>.</a:t>
            </a:r>
          </a:p>
          <a:p>
            <a:r>
              <a:rPr lang="en-US" b="1" dirty="0"/>
              <a:t>1. USER FLOW DIAGRAM</a:t>
            </a:r>
          </a:p>
          <a:p>
            <a:r>
              <a:rPr lang="en-US" dirty="0"/>
              <a:t>User flows, or journeys, map the entire realm of circumstances and decisions</a:t>
            </a:r>
          </a:p>
          <a:p>
            <a:r>
              <a:rPr lang="en-US" dirty="0"/>
              <a:t>that influences how someone achieves their goal. This is highly comprehensive</a:t>
            </a:r>
          </a:p>
          <a:p>
            <a:r>
              <a:rPr lang="en-US" dirty="0"/>
              <a:t>and includes the moment the idea forms in the user’s head until when the goal is</a:t>
            </a:r>
          </a:p>
          <a:p>
            <a:r>
              <a:rPr lang="en-US" dirty="0"/>
              <a:t>achieved</a:t>
            </a:r>
            <a:r>
              <a:rPr lang="en-US" dirty="0" smtClean="0"/>
              <a:t>.</a:t>
            </a:r>
          </a:p>
          <a:p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9400" y="3538135"/>
            <a:ext cx="4754864" cy="249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74455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dirty="0"/>
              <a:t>Design Specifications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user flow diagram maps out broad goals such as planning travel, or like the above</a:t>
            </a:r>
          </a:p>
          <a:p>
            <a:r>
              <a:rPr lang="en-US" dirty="0"/>
              <a:t>diagram, hiring an employee. For example, two people seeking to purchase a CD</a:t>
            </a:r>
          </a:p>
          <a:p>
            <a:r>
              <a:rPr lang="en-US" dirty="0"/>
              <a:t>online may experience completely different journeys. One might enter Amazon.</a:t>
            </a:r>
          </a:p>
          <a:p>
            <a:r>
              <a:rPr lang="en-US" dirty="0"/>
              <a:t>com via the address bar, search for an album with intent to buy, and add to basket</a:t>
            </a:r>
          </a:p>
          <a:p>
            <a:r>
              <a:rPr lang="en-US" dirty="0"/>
              <a:t>while another might search on Google, click the first result, browse reviews online,</a:t>
            </a:r>
          </a:p>
          <a:p>
            <a:r>
              <a:rPr lang="en-US" dirty="0"/>
              <a:t>compare CDs, and dive deeper into detail before entering the buying funnel.</a:t>
            </a:r>
          </a:p>
          <a:p>
            <a:r>
              <a:rPr lang="en-US" dirty="0"/>
              <a:t>Therefore, your user flow diagram could become quite complex.</a:t>
            </a:r>
          </a:p>
          <a:p>
            <a:r>
              <a:rPr lang="en-US" dirty="0"/>
              <a:t>According to Wireframes Magazine, the above Speech Bubble User Flow is an</a:t>
            </a:r>
          </a:p>
          <a:p>
            <a:r>
              <a:rPr lang="en-US" dirty="0"/>
              <a:t>effective method of focusing on the thoughts and needs of real people as </a:t>
            </a:r>
            <a:r>
              <a:rPr lang="en-US" dirty="0" smtClean="0"/>
              <a:t>you </a:t>
            </a:r>
            <a:r>
              <a:rPr lang="en-US" dirty="0"/>
              <a:t>create the product interaction. As projects build momentum, it can be easy to get</a:t>
            </a:r>
          </a:p>
          <a:p>
            <a:r>
              <a:rPr lang="en-US" dirty="0"/>
              <a:t>lost in the technicalities of the product. The Speech Bubble User Flow ensures that</a:t>
            </a:r>
          </a:p>
          <a:p>
            <a:r>
              <a:rPr lang="en-US" dirty="0"/>
              <a:t>you don’t lose sight of the personas you developed in the Analysis stage.</a:t>
            </a:r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06466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dirty="0"/>
              <a:t>Design Specifications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2. TASK FLOW DIAGRAM</a:t>
            </a:r>
          </a:p>
          <a:p>
            <a:r>
              <a:rPr lang="en-US" dirty="0"/>
              <a:t>If user flows are holistic in strategy, then task flows are microscopic in execution.</a:t>
            </a:r>
          </a:p>
          <a:p>
            <a:r>
              <a:rPr lang="en-US" dirty="0"/>
              <a:t>Task flows describe specific and repeatable series of actions such as setting the</a:t>
            </a:r>
          </a:p>
          <a:p>
            <a:r>
              <a:rPr lang="en-US" dirty="0"/>
              <a:t>alarm time on an alarm clock app.</a:t>
            </a:r>
          </a:p>
          <a:p>
            <a:r>
              <a:rPr lang="en-US" dirty="0"/>
              <a:t>As you can see in the above example, task flowcharts are less visually sexy than user</a:t>
            </a:r>
          </a:p>
          <a:p>
            <a:r>
              <a:rPr lang="en-US" dirty="0"/>
              <a:t>flows since they describe almost algorithmic processes. But they are essential to</a:t>
            </a:r>
          </a:p>
          <a:p>
            <a:r>
              <a:rPr lang="en-US" dirty="0"/>
              <a:t>helping you streamline the steps that must be taken to accomplish everything your</a:t>
            </a:r>
          </a:p>
          <a:p>
            <a:r>
              <a:rPr lang="en-US" dirty="0"/>
              <a:t>product promises.</a:t>
            </a:r>
          </a:p>
          <a:p>
            <a:r>
              <a:rPr lang="en-US" dirty="0"/>
              <a:t>source</a:t>
            </a:r>
            <a:r>
              <a:rPr lang="en-US" dirty="0" smtClean="0"/>
              <a:t>:</a:t>
            </a:r>
          </a:p>
          <a:p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5211" y="3470635"/>
            <a:ext cx="5227887" cy="320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63685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dirty="0"/>
              <a:t>Design Specifications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As you can see in the above example, task flowcharts are less visually sexy than user</a:t>
            </a:r>
          </a:p>
          <a:p>
            <a:r>
              <a:rPr lang="en-US" dirty="0"/>
              <a:t>flows since they describe almost algorithmic processes. But they are essential to</a:t>
            </a:r>
          </a:p>
          <a:p>
            <a:r>
              <a:rPr lang="en-US" dirty="0"/>
              <a:t>helping you streamline the steps that must be taken to accomplish everything your</a:t>
            </a:r>
          </a:p>
          <a:p>
            <a:r>
              <a:rPr lang="en-US" dirty="0"/>
              <a:t>product promises</a:t>
            </a:r>
            <a:r>
              <a:rPr lang="en-US" dirty="0" smtClean="0"/>
              <a:t>.</a:t>
            </a:r>
          </a:p>
          <a:p>
            <a:r>
              <a:rPr lang="en-US" dirty="0"/>
              <a:t>Larry Marine, founder of the Intuitive Design Group, believes that task flow</a:t>
            </a:r>
          </a:p>
          <a:p>
            <a:r>
              <a:rPr lang="en-US" dirty="0"/>
              <a:t>analysis is a key UX step that many people skip. Unlike use case analysis which</a:t>
            </a:r>
          </a:p>
          <a:p>
            <a:r>
              <a:rPr lang="en-US" dirty="0"/>
              <a:t>looks at how people interact with systems, task flow analysis looks at the details of</a:t>
            </a:r>
          </a:p>
          <a:p>
            <a:r>
              <a:rPr lang="en-US" dirty="0"/>
              <a:t>how people accomplish specific tasks. It’s a subtle, but important distinction. For</a:t>
            </a:r>
          </a:p>
          <a:p>
            <a:r>
              <a:rPr lang="en-US" dirty="0"/>
              <a:t>example, Larry went to a brick-and-mortar shop to watch the steps people took</a:t>
            </a:r>
          </a:p>
          <a:p>
            <a:r>
              <a:rPr lang="en-US" dirty="0"/>
              <a:t>in completing the task of buying flowers before applying those learnings towards</a:t>
            </a:r>
          </a:p>
          <a:p>
            <a:r>
              <a:rPr lang="en-US" dirty="0"/>
              <a:t>modifying the task flow of an online florist site. By thinking about tasks rather than</a:t>
            </a:r>
          </a:p>
          <a:p>
            <a:r>
              <a:rPr lang="en-US" dirty="0"/>
              <a:t>use cases, he was able to think outside the </a:t>
            </a:r>
            <a:r>
              <a:rPr lang="en-US" dirty="0" smtClean="0"/>
              <a:t>product </a:t>
            </a:r>
            <a:r>
              <a:rPr lang="en-US" dirty="0"/>
              <a:t>and see how people could solve</a:t>
            </a:r>
          </a:p>
          <a:p>
            <a:r>
              <a:rPr lang="en-US" dirty="0"/>
              <a:t>a problem rather than how they currently solve it.</a:t>
            </a:r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27976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dirty="0"/>
              <a:t>Design Specifications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3. ASSETS &amp; STYLE REQUIREMENTS</a:t>
            </a:r>
          </a:p>
          <a:p>
            <a:r>
              <a:rPr lang="en-US" dirty="0"/>
              <a:t>A product style guide is often used to outline the aesthetic and technical</a:t>
            </a:r>
          </a:p>
          <a:p>
            <a:r>
              <a:rPr lang="en-US" dirty="0"/>
              <a:t>specifications of the look and feel. Product style guides will include everything from</a:t>
            </a:r>
          </a:p>
          <a:p>
            <a:r>
              <a:rPr lang="en-US" dirty="0"/>
              <a:t>brand rules describing what emotional states to achieve to technical specifications</a:t>
            </a:r>
          </a:p>
          <a:p>
            <a:r>
              <a:rPr lang="en-US" dirty="0"/>
              <a:t>like specific pixels, file formats, and overall size/dimensions of design assets. The</a:t>
            </a:r>
          </a:p>
          <a:p>
            <a:r>
              <a:rPr lang="en-US" dirty="0"/>
              <a:t>guidelines may be brief and loose to promote creativity like Mozilla’s ”brand toolkit”,</a:t>
            </a:r>
          </a:p>
          <a:p>
            <a:r>
              <a:rPr lang="en-US" dirty="0"/>
              <a:t>or precise and exhaustive like Apple’s ”Human Interface Guidelines”.</a:t>
            </a:r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3971" y="3610949"/>
            <a:ext cx="3151258" cy="210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29271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dirty="0"/>
              <a:t>Design Specifications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Brad Haynes, Product Designer at Salesforce, built the Salesforce style guide</a:t>
            </a:r>
          </a:p>
          <a:p>
            <a:r>
              <a:rPr lang="en-US" dirty="0"/>
              <a:t>around the product rather than a concept. Faced with repetitive questions from</a:t>
            </a:r>
          </a:p>
          <a:p>
            <a:r>
              <a:rPr lang="en-US" dirty="0"/>
              <a:t>his team, Brad was able to create uniformity in Salesforce’s look and feel by</a:t>
            </a:r>
          </a:p>
          <a:p>
            <a:r>
              <a:rPr lang="en-US" dirty="0"/>
              <a:t>reimagining it as a mobile app. The core of the new product style guide contained</a:t>
            </a:r>
          </a:p>
          <a:p>
            <a:r>
              <a:rPr lang="en-US" dirty="0"/>
              <a:t>the following elements</a:t>
            </a:r>
            <a:r>
              <a:rPr lang="en-US" dirty="0" smtClean="0"/>
              <a:t>:</a:t>
            </a:r>
          </a:p>
          <a:p>
            <a:r>
              <a:rPr lang="en-US" dirty="0"/>
              <a:t>• Principles — Guidelines related to hierarchy, alignment, and simplicity were</a:t>
            </a:r>
          </a:p>
          <a:p>
            <a:r>
              <a:rPr lang="en-US" dirty="0"/>
              <a:t>clearly laid out to explain the reasoning behind the product design</a:t>
            </a:r>
          </a:p>
          <a:p>
            <a:r>
              <a:rPr lang="en-US" dirty="0"/>
              <a:t>• Colors — A small snapshot of the color palette was shown to give just enough</a:t>
            </a:r>
          </a:p>
          <a:p>
            <a:r>
              <a:rPr lang="en-US" dirty="0"/>
              <a:t>information without overwhelming the design team</a:t>
            </a:r>
          </a:p>
          <a:p>
            <a:r>
              <a:rPr lang="en-US" dirty="0"/>
              <a:t>• Typography — The design was kept simple by constraining to only one font</a:t>
            </a:r>
          </a:p>
          <a:p>
            <a:r>
              <a:rPr lang="en-US" dirty="0"/>
              <a:t>and listing specific font weights</a:t>
            </a:r>
          </a:p>
          <a:p>
            <a:r>
              <a:rPr lang="en-US" dirty="0"/>
              <a:t>• Iconography — The full system and library of icons (along with technical</a:t>
            </a:r>
          </a:p>
          <a:p>
            <a:r>
              <a:rPr lang="en-US" dirty="0"/>
              <a:t>details like pixels) were provided</a:t>
            </a:r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20498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sz="6000" dirty="0" smtClean="0">
                <a:solidFill>
                  <a:srgbClr val="FF0000"/>
                </a:solidFill>
                <a:latin typeface="Algerian" pitchFamily="82" charset="0"/>
              </a:rPr>
              <a:t>THANK YOU</a:t>
            </a:r>
            <a:endParaRPr lang="en-US" sz="60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B472-122B-4BD8-856E-FB674B8BAEC4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700">
        <p:split orient="vert"/>
        <p:sndAc>
          <p:stSnd>
            <p:snd r:embed="rId5" name="arrow.wav"/>
          </p:stSnd>
        </p:sndAc>
      </p:transition>
    </mc:Choice>
    <mc:Fallback xmlns="">
      <p:transition spd="slow" advTm="7700">
        <p:split orient="vert"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886</Words>
  <Application>Microsoft Office PowerPoint</Application>
  <PresentationFormat>On-screen Show (4:3)</PresentationFormat>
  <Paragraphs>93</Paragraphs>
  <Slides>9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Algerian</vt:lpstr>
      <vt:lpstr>Arial</vt:lpstr>
      <vt:lpstr>Calibri</vt:lpstr>
      <vt:lpstr>Times New Roman</vt:lpstr>
      <vt:lpstr>Office Theme</vt:lpstr>
      <vt:lpstr>DR SNSRCAS, CBE Human Centered Design Thinking Fundamentals 21PCA204 I MCA  ODD SEM UNIT III Design Specifications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SNSRCAS, CBE MULTIMEDIA SYSTEM  UNIT I  WHAT IS MM SYSTEM</dc:title>
  <dc:creator>DELL 2021</dc:creator>
  <cp:lastModifiedBy>DELL 2021</cp:lastModifiedBy>
  <cp:revision>251</cp:revision>
  <dcterms:created xsi:type="dcterms:W3CDTF">2006-08-16T00:00:00Z</dcterms:created>
  <dcterms:modified xsi:type="dcterms:W3CDTF">2023-11-26T08:53:50Z</dcterms:modified>
</cp:coreProperties>
</file>